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7"/>
  </p:notesMasterIdLst>
  <p:sldIdLst>
    <p:sldId id="271" r:id="rId3"/>
    <p:sldId id="258" r:id="rId4"/>
    <p:sldId id="327" r:id="rId5"/>
    <p:sldId id="338" r:id="rId6"/>
    <p:sldId id="278" r:id="rId7"/>
    <p:sldId id="337" r:id="rId8"/>
    <p:sldId id="339" r:id="rId9"/>
    <p:sldId id="340" r:id="rId10"/>
    <p:sldId id="341" r:id="rId11"/>
    <p:sldId id="342" r:id="rId12"/>
    <p:sldId id="343" r:id="rId13"/>
    <p:sldId id="344" r:id="rId14"/>
    <p:sldId id="345" r:id="rId15"/>
    <p:sldId id="272" r:id="rId16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FFFF"/>
    <a:srgbClr val="0099FF"/>
    <a:srgbClr val="FF0066"/>
    <a:srgbClr val="0000FF"/>
    <a:srgbClr val="75057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166" autoAdjust="0"/>
    <p:restoredTop sz="94521" autoAdjust="0"/>
  </p:normalViewPr>
  <p:slideViewPr>
    <p:cSldViewPr>
      <p:cViewPr varScale="1">
        <p:scale>
          <a:sx n="86" d="100"/>
          <a:sy n="86" d="100"/>
        </p:scale>
        <p:origin x="-908" y="-60"/>
      </p:cViewPr>
      <p:guideLst>
        <p:guide orient="horz" pos="16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2020/12/26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每日必练</a:t>
              </a:r>
              <a:endParaRPr lang="zh-CN" altLang="en-US" sz="1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endParaRP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7504" y="195486"/>
            <a:ext cx="504000" cy="50405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11560" y="267494"/>
            <a:ext cx="1296144" cy="36004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6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rPr>
              <a:t>分层训练</a:t>
            </a:r>
            <a:endParaRPr lang="en-US" altLang="zh-CN" sz="1600" b="1" spc="5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少儿简体"/>
            </a:endParaRPr>
          </a:p>
        </p:txBody>
      </p:sp>
      <p:pic>
        <p:nvPicPr>
          <p:cNvPr id="15" name="图片 14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旧知唤醒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zh-CN" sz="1600" b="1" kern="1200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方正少儿简体"/>
                  <a:cs typeface="+mn-cs"/>
                </a:rPr>
                <a:t>随堂练习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2020/12/26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tif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53525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8242" y="134712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件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0" name="组合 2"/>
          <p:cNvGrpSpPr/>
          <p:nvPr/>
        </p:nvGrpSpPr>
        <p:grpSpPr>
          <a:xfrm>
            <a:off x="2300380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练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13"/>
          <p:cNvGrpSpPr/>
          <p:nvPr/>
        </p:nvGrpSpPr>
        <p:grpSpPr>
          <a:xfrm>
            <a:off x="3572837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b="1" smtClean="0">
                  <a:solidFill>
                    <a:srgbClr val="FFC000"/>
                  </a:solidFill>
                </a:rPr>
                <a:t>习</a:t>
              </a:r>
              <a:endParaRPr lang="zh-CN" altLang="en-US" sz="5000" b="1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课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5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2475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707904" y="3075806"/>
            <a:ext cx="1956303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人教版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四年级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bldLvl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08063" y="747961"/>
            <a:ext cx="8208912" cy="26015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0.42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且小于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0.45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的小数有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用数字卡片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7,0,4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和小数点能够组成多少个不同的小数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每张卡片都要用上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并按照从小到大的顺序排列。</a:t>
            </a:r>
          </a:p>
        </p:txBody>
      </p:sp>
      <p:sp>
        <p:nvSpPr>
          <p:cNvPr id="5" name="矩形 4"/>
          <p:cNvSpPr/>
          <p:nvPr/>
        </p:nvSpPr>
        <p:spPr>
          <a:xfrm>
            <a:off x="5857884" y="785800"/>
            <a:ext cx="1175385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无数</a:t>
            </a:r>
            <a:endParaRPr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857488" y="2648455"/>
            <a:ext cx="1859915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endParaRPr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785918" y="3357568"/>
            <a:ext cx="6072230" cy="12840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0.47&lt;0.74&lt;4.07&lt;4.70&lt;7.04&lt;7.40</a:t>
            </a:r>
          </a:p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&lt;40.7&lt;47.0&lt;70.4&lt;74.0</a:t>
            </a:r>
            <a:endParaRPr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08063" y="500048"/>
            <a:ext cx="8208912" cy="1955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7.(1)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工人师傅们加工同样多的零件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王师傅用了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0.83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张师傅用了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0.79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李师傅用了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0.8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孙师傅用了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0.825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按师傅们加工快慢排名次。</a:t>
            </a:r>
          </a:p>
        </p:txBody>
      </p:sp>
      <p:sp>
        <p:nvSpPr>
          <p:cNvPr id="14" name="矩形 13"/>
          <p:cNvSpPr/>
          <p:nvPr/>
        </p:nvSpPr>
        <p:spPr>
          <a:xfrm>
            <a:off x="1500166" y="3071816"/>
            <a:ext cx="6000792" cy="13111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张师傅第一名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李师傅第二名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</a:p>
          <a:p>
            <a:pPr indent="0" fontAlgn="auto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孙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师傅第三名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王师傅第四名。</a:t>
            </a:r>
            <a:endParaRPr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785786" y="642924"/>
            <a:ext cx="81439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7.(2)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按从大到小的顺序排列。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0.2316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2.31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分米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230.1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厘米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2311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毫米</a:t>
            </a:r>
          </a:p>
        </p:txBody>
      </p:sp>
      <p:sp>
        <p:nvSpPr>
          <p:cNvPr id="16" name="矩形 15"/>
          <p:cNvSpPr/>
          <p:nvPr/>
        </p:nvSpPr>
        <p:spPr>
          <a:xfrm>
            <a:off x="1000100" y="2428874"/>
            <a:ext cx="771530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2311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毫米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&gt;230.1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&gt;0.2316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&gt;2.31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分米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28596" y="785800"/>
            <a:ext cx="8286808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的方框里填上合适的数字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使它符合下面要求。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要使这个小数最大。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要使这个小数最小。</a:t>
            </a:r>
          </a:p>
        </p:txBody>
      </p:sp>
      <p:sp>
        <p:nvSpPr>
          <p:cNvPr id="16" name="矩形 15"/>
          <p:cNvSpPr/>
          <p:nvPr/>
        </p:nvSpPr>
        <p:spPr>
          <a:xfrm>
            <a:off x="2857488" y="2714626"/>
            <a:ext cx="164307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9.95</a:t>
            </a:r>
          </a:p>
        </p:txBody>
      </p:sp>
      <p:sp>
        <p:nvSpPr>
          <p:cNvPr id="5" name="矩形 4"/>
          <p:cNvSpPr/>
          <p:nvPr/>
        </p:nvSpPr>
        <p:spPr>
          <a:xfrm>
            <a:off x="2857488" y="3976226"/>
            <a:ext cx="164307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0.05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42204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 rot="20718769">
            <a:off x="2669878" y="1171198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971600" y="987574"/>
            <a:ext cx="1471878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4</a:t>
            </a:r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单元</a:t>
            </a:r>
            <a:endParaRPr lang="zh-CN" altLang="en-US" sz="28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059832" y="1635646"/>
            <a:ext cx="5616624" cy="743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2  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小数的性质和大小比较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4391025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28564" y="602962"/>
            <a:ext cx="7501022" cy="1955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下列各数中最大的是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A.13900576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B.13905076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C.13907065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D.13095076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143372" y="642924"/>
            <a:ext cx="78581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28564" y="602962"/>
            <a:ext cx="8001088" cy="26015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知识回顾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】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根据整数大小比较的方法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比较两个整数的大小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要看它们的位数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如果位数不同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那么位数多的数就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如果位数相同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就从高位开始比较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相同数位上的数大的那个数就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714612" y="1928808"/>
            <a:ext cx="78581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</a:t>
            </a:r>
          </a:p>
        </p:txBody>
      </p:sp>
      <p:sp>
        <p:nvSpPr>
          <p:cNvPr id="5" name="矩形 4"/>
          <p:cNvSpPr/>
          <p:nvPr/>
        </p:nvSpPr>
        <p:spPr>
          <a:xfrm>
            <a:off x="6357950" y="2571750"/>
            <a:ext cx="78581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251520" y="915566"/>
            <a:ext cx="8715436" cy="2676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3.4+2.6=          4.5-1.9=             6+3.6=</a:t>
            </a:r>
          </a:p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5.9-3.6=           4.1+3.2=            8.2-3.3=</a:t>
            </a:r>
          </a:p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2.4+4.7=          9.6-8.1=             6.9+2.1=</a:t>
            </a:r>
          </a:p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9.8-7=              1.5+3.9=            2.5+2.7=</a:t>
            </a:r>
          </a:p>
        </p:txBody>
      </p:sp>
      <p:sp>
        <p:nvSpPr>
          <p:cNvPr id="29" name="矩形 28"/>
          <p:cNvSpPr/>
          <p:nvPr/>
        </p:nvSpPr>
        <p:spPr>
          <a:xfrm>
            <a:off x="1885866" y="915977"/>
            <a:ext cx="792088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</a:p>
        </p:txBody>
      </p:sp>
      <p:sp>
        <p:nvSpPr>
          <p:cNvPr id="30" name="矩形 29"/>
          <p:cNvSpPr/>
          <p:nvPr/>
        </p:nvSpPr>
        <p:spPr>
          <a:xfrm>
            <a:off x="4357686" y="915977"/>
            <a:ext cx="864096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2.6</a:t>
            </a:r>
          </a:p>
        </p:txBody>
      </p:sp>
      <p:sp>
        <p:nvSpPr>
          <p:cNvPr id="31" name="矩形 30"/>
          <p:cNvSpPr/>
          <p:nvPr/>
        </p:nvSpPr>
        <p:spPr>
          <a:xfrm>
            <a:off x="7072330" y="955347"/>
            <a:ext cx="864096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9.6</a:t>
            </a:r>
          </a:p>
        </p:txBody>
      </p:sp>
      <p:sp>
        <p:nvSpPr>
          <p:cNvPr id="32" name="矩形 31"/>
          <p:cNvSpPr/>
          <p:nvPr/>
        </p:nvSpPr>
        <p:spPr>
          <a:xfrm>
            <a:off x="1885700" y="1563683"/>
            <a:ext cx="1152128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2.3</a:t>
            </a:r>
          </a:p>
        </p:txBody>
      </p:sp>
      <p:sp>
        <p:nvSpPr>
          <p:cNvPr id="33" name="矩形 32"/>
          <p:cNvSpPr/>
          <p:nvPr/>
        </p:nvSpPr>
        <p:spPr>
          <a:xfrm>
            <a:off x="4500562" y="1563633"/>
            <a:ext cx="108012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7.3</a:t>
            </a:r>
          </a:p>
        </p:txBody>
      </p:sp>
      <p:sp>
        <p:nvSpPr>
          <p:cNvPr id="34" name="矩形 33"/>
          <p:cNvSpPr/>
          <p:nvPr/>
        </p:nvSpPr>
        <p:spPr>
          <a:xfrm>
            <a:off x="7215206" y="1581413"/>
            <a:ext cx="936104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4.9</a:t>
            </a:r>
          </a:p>
        </p:txBody>
      </p:sp>
      <p:sp>
        <p:nvSpPr>
          <p:cNvPr id="35" name="矩形 34"/>
          <p:cNvSpPr/>
          <p:nvPr/>
        </p:nvSpPr>
        <p:spPr>
          <a:xfrm>
            <a:off x="1925320" y="2203450"/>
            <a:ext cx="1139825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7.1</a:t>
            </a:r>
          </a:p>
        </p:txBody>
      </p:sp>
      <p:sp>
        <p:nvSpPr>
          <p:cNvPr id="36" name="矩形 35"/>
          <p:cNvSpPr/>
          <p:nvPr/>
        </p:nvSpPr>
        <p:spPr>
          <a:xfrm>
            <a:off x="4357686" y="2202939"/>
            <a:ext cx="1296144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1.5</a:t>
            </a:r>
          </a:p>
        </p:txBody>
      </p:sp>
      <p:sp>
        <p:nvSpPr>
          <p:cNvPr id="37" name="矩形 36"/>
          <p:cNvSpPr/>
          <p:nvPr/>
        </p:nvSpPr>
        <p:spPr>
          <a:xfrm>
            <a:off x="7443160" y="2203574"/>
            <a:ext cx="1296144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</a:p>
        </p:txBody>
      </p:sp>
      <p:sp>
        <p:nvSpPr>
          <p:cNvPr id="38" name="矩形 37"/>
          <p:cNvSpPr/>
          <p:nvPr/>
        </p:nvSpPr>
        <p:spPr>
          <a:xfrm>
            <a:off x="1500166" y="2854960"/>
            <a:ext cx="1139825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2.8</a:t>
            </a:r>
          </a:p>
        </p:txBody>
      </p:sp>
      <p:sp>
        <p:nvSpPr>
          <p:cNvPr id="39" name="矩形 38"/>
          <p:cNvSpPr/>
          <p:nvPr/>
        </p:nvSpPr>
        <p:spPr>
          <a:xfrm>
            <a:off x="4500562" y="2854449"/>
            <a:ext cx="1296144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5.4</a:t>
            </a:r>
          </a:p>
        </p:txBody>
      </p:sp>
      <p:sp>
        <p:nvSpPr>
          <p:cNvPr id="40" name="矩形 39"/>
          <p:cNvSpPr/>
          <p:nvPr/>
        </p:nvSpPr>
        <p:spPr>
          <a:xfrm>
            <a:off x="7448875" y="2855084"/>
            <a:ext cx="1296144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5.2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63549" y="1040114"/>
            <a:ext cx="8072462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的末尾添上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这个小数的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变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   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改变了。</a:t>
            </a:r>
          </a:p>
        </p:txBody>
      </p:sp>
      <p:sp>
        <p:nvSpPr>
          <p:cNvPr id="5" name="矩形 4"/>
          <p:cNvSpPr/>
          <p:nvPr/>
        </p:nvSpPr>
        <p:spPr>
          <a:xfrm>
            <a:off x="6500826" y="1000114"/>
            <a:ext cx="128588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大小</a:t>
            </a:r>
            <a:endParaRPr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428728" y="1643056"/>
            <a:ext cx="192882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计数单位</a:t>
            </a:r>
            <a:endParaRPr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642910" y="523481"/>
            <a:ext cx="820891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化简下面各数。</a:t>
            </a:r>
          </a:p>
          <a:p>
            <a:pPr algn="just"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0.40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100.50          2.700        0.60</a:t>
            </a:r>
          </a:p>
          <a:p>
            <a:pPr algn="just"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</a:p>
          <a:p>
            <a:pPr algn="just"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12.000        50.070         0.980        10.00</a:t>
            </a:r>
          </a:p>
        </p:txBody>
      </p:sp>
      <p:sp>
        <p:nvSpPr>
          <p:cNvPr id="12" name="矩形 11"/>
          <p:cNvSpPr/>
          <p:nvPr/>
        </p:nvSpPr>
        <p:spPr>
          <a:xfrm>
            <a:off x="714348" y="1761648"/>
            <a:ext cx="121444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0.4</a:t>
            </a:r>
            <a:endParaRPr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643174" y="1761648"/>
            <a:ext cx="121444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100.5</a:t>
            </a:r>
            <a:endParaRPr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786314" y="1761648"/>
            <a:ext cx="121444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2.7</a:t>
            </a:r>
            <a:endParaRPr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500826" y="1761648"/>
            <a:ext cx="121444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0.6</a:t>
            </a:r>
            <a:endParaRPr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14348" y="3118970"/>
            <a:ext cx="121444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endParaRPr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643174" y="3118970"/>
            <a:ext cx="121444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50.07</a:t>
            </a:r>
            <a:endParaRPr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786314" y="3118970"/>
            <a:ext cx="121444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0.98</a:t>
            </a:r>
            <a:endParaRPr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500826" y="3118970"/>
            <a:ext cx="121444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24" grpId="0"/>
      <p:bldP spid="25" grpId="0"/>
      <p:bldP spid="26" grpId="0"/>
      <p:bldP spid="27" grpId="0"/>
      <p:bldP spid="2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28596" y="785800"/>
            <a:ext cx="842968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不改变数的大小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把下面的小数改写成三位小数。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0.6=(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0.80=(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11.25=(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30=(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32.7050=(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5.48700=(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7" name="矩形 6"/>
          <p:cNvSpPr/>
          <p:nvPr/>
        </p:nvSpPr>
        <p:spPr>
          <a:xfrm>
            <a:off x="1357290" y="1428742"/>
            <a:ext cx="135732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0.600</a:t>
            </a:r>
          </a:p>
        </p:txBody>
      </p:sp>
      <p:sp>
        <p:nvSpPr>
          <p:cNvPr id="9" name="矩形 8"/>
          <p:cNvSpPr/>
          <p:nvPr/>
        </p:nvSpPr>
        <p:spPr>
          <a:xfrm>
            <a:off x="5572132" y="1434009"/>
            <a:ext cx="135732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0.800</a:t>
            </a:r>
          </a:p>
        </p:txBody>
      </p:sp>
      <p:sp>
        <p:nvSpPr>
          <p:cNvPr id="10" name="矩形 9"/>
          <p:cNvSpPr/>
          <p:nvPr/>
        </p:nvSpPr>
        <p:spPr>
          <a:xfrm>
            <a:off x="1785918" y="2071684"/>
            <a:ext cx="135732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11.250</a:t>
            </a:r>
          </a:p>
        </p:txBody>
      </p:sp>
      <p:sp>
        <p:nvSpPr>
          <p:cNvPr id="11" name="矩形 10"/>
          <p:cNvSpPr/>
          <p:nvPr/>
        </p:nvSpPr>
        <p:spPr>
          <a:xfrm>
            <a:off x="5286380" y="2071684"/>
            <a:ext cx="135732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30.000</a:t>
            </a:r>
          </a:p>
        </p:txBody>
      </p:sp>
      <p:sp>
        <p:nvSpPr>
          <p:cNvPr id="12" name="矩形 11"/>
          <p:cNvSpPr/>
          <p:nvPr/>
        </p:nvSpPr>
        <p:spPr>
          <a:xfrm>
            <a:off x="2214546" y="2714626"/>
            <a:ext cx="135732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32.705</a:t>
            </a:r>
          </a:p>
        </p:txBody>
      </p:sp>
      <p:sp>
        <p:nvSpPr>
          <p:cNvPr id="13" name="矩形 12"/>
          <p:cNvSpPr/>
          <p:nvPr/>
        </p:nvSpPr>
        <p:spPr>
          <a:xfrm>
            <a:off x="6215074" y="2714626"/>
            <a:ext cx="135732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5.487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1" grpId="0"/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92440" y="714362"/>
            <a:ext cx="8763635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在〇里填上“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&gt;”“&lt;”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或“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=”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1.2</a:t>
            </a:r>
            <a:r>
              <a:rPr lang="zh-CN" altLang="en-US" sz="4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0.9                0.333</a:t>
            </a:r>
            <a:r>
              <a:rPr lang="zh-CN" altLang="en-US" sz="4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0.34</a:t>
            </a:r>
          </a:p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0.87</a:t>
            </a:r>
            <a:r>
              <a:rPr lang="zh-CN" altLang="en-US" sz="4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0.78            0.50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r>
              <a:rPr lang="zh-CN" altLang="en-US" sz="4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0.05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</a:p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0.89</a:t>
            </a:r>
            <a:r>
              <a:rPr lang="zh-CN" altLang="en-US" sz="4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0.98            0.40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r>
              <a:rPr lang="zh-CN" altLang="en-US" sz="4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</a:p>
        </p:txBody>
      </p:sp>
      <p:sp>
        <p:nvSpPr>
          <p:cNvPr id="9" name="矩形 8"/>
          <p:cNvSpPr/>
          <p:nvPr/>
        </p:nvSpPr>
        <p:spPr>
          <a:xfrm>
            <a:off x="928662" y="1404458"/>
            <a:ext cx="122107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&gt;</a:t>
            </a:r>
            <a:endParaRPr 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72000" y="1357304"/>
            <a:ext cx="1221075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&lt;</a:t>
            </a:r>
            <a:endParaRPr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42976" y="2143122"/>
            <a:ext cx="1221075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&gt;</a:t>
            </a:r>
          </a:p>
        </p:txBody>
      </p:sp>
      <p:sp>
        <p:nvSpPr>
          <p:cNvPr id="12" name="矩形 11"/>
          <p:cNvSpPr/>
          <p:nvPr/>
        </p:nvSpPr>
        <p:spPr>
          <a:xfrm>
            <a:off x="4779685" y="2143122"/>
            <a:ext cx="1221075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&gt;</a:t>
            </a:r>
          </a:p>
        </p:txBody>
      </p:sp>
      <p:sp>
        <p:nvSpPr>
          <p:cNvPr id="8" name="矩形 7"/>
          <p:cNvSpPr/>
          <p:nvPr/>
        </p:nvSpPr>
        <p:spPr>
          <a:xfrm>
            <a:off x="1142976" y="2857502"/>
            <a:ext cx="1221075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&lt;</a:t>
            </a:r>
          </a:p>
        </p:txBody>
      </p:sp>
      <p:sp>
        <p:nvSpPr>
          <p:cNvPr id="14" name="矩形 13"/>
          <p:cNvSpPr/>
          <p:nvPr/>
        </p:nvSpPr>
        <p:spPr>
          <a:xfrm>
            <a:off x="4786314" y="2857502"/>
            <a:ext cx="1221075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8" grpId="0"/>
      <p:bldP spid="1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455</Words>
  <Application>Microsoft Office PowerPoint</Application>
  <PresentationFormat>全屏显示(16:9)</PresentationFormat>
  <Paragraphs>90</Paragraphs>
  <Slides>14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16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330</cp:revision>
  <dcterms:created xsi:type="dcterms:W3CDTF">2018-12-06T02:32:00Z</dcterms:created>
  <dcterms:modified xsi:type="dcterms:W3CDTF">2020-12-26T11:09:06Z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